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413725-D3AD-4B07-8B87-EDA200489D42}"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5DFE5-E163-47FD-A864-21DBADE16CAD}" type="slidenum">
              <a:rPr lang="en-US" smtClean="0"/>
              <a:t>‹#›</a:t>
            </a:fld>
            <a:endParaRPr lang="en-US"/>
          </a:p>
        </p:txBody>
      </p:sp>
    </p:spTree>
    <p:extLst>
      <p:ext uri="{BB962C8B-B14F-4D97-AF65-F5344CB8AC3E}">
        <p14:creationId xmlns:p14="http://schemas.microsoft.com/office/powerpoint/2010/main" val="530984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413725-D3AD-4B07-8B87-EDA200489D42}"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5DFE5-E163-47FD-A864-21DBADE16CAD}" type="slidenum">
              <a:rPr lang="en-US" smtClean="0"/>
              <a:t>‹#›</a:t>
            </a:fld>
            <a:endParaRPr lang="en-US"/>
          </a:p>
        </p:txBody>
      </p:sp>
    </p:spTree>
    <p:extLst>
      <p:ext uri="{BB962C8B-B14F-4D97-AF65-F5344CB8AC3E}">
        <p14:creationId xmlns:p14="http://schemas.microsoft.com/office/powerpoint/2010/main" val="1663339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413725-D3AD-4B07-8B87-EDA200489D42}"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5DFE5-E163-47FD-A864-21DBADE16CAD}" type="slidenum">
              <a:rPr lang="en-US" smtClean="0"/>
              <a:t>‹#›</a:t>
            </a:fld>
            <a:endParaRPr lang="en-US"/>
          </a:p>
        </p:txBody>
      </p:sp>
    </p:spTree>
    <p:extLst>
      <p:ext uri="{BB962C8B-B14F-4D97-AF65-F5344CB8AC3E}">
        <p14:creationId xmlns:p14="http://schemas.microsoft.com/office/powerpoint/2010/main" val="187746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413725-D3AD-4B07-8B87-EDA200489D42}"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5DFE5-E163-47FD-A864-21DBADE16CAD}" type="slidenum">
              <a:rPr lang="en-US" smtClean="0"/>
              <a:t>‹#›</a:t>
            </a:fld>
            <a:endParaRPr lang="en-US"/>
          </a:p>
        </p:txBody>
      </p:sp>
    </p:spTree>
    <p:extLst>
      <p:ext uri="{BB962C8B-B14F-4D97-AF65-F5344CB8AC3E}">
        <p14:creationId xmlns:p14="http://schemas.microsoft.com/office/powerpoint/2010/main" val="2186368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413725-D3AD-4B07-8B87-EDA200489D42}"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5DFE5-E163-47FD-A864-21DBADE16CAD}" type="slidenum">
              <a:rPr lang="en-US" smtClean="0"/>
              <a:t>‹#›</a:t>
            </a:fld>
            <a:endParaRPr lang="en-US"/>
          </a:p>
        </p:txBody>
      </p:sp>
    </p:spTree>
    <p:extLst>
      <p:ext uri="{BB962C8B-B14F-4D97-AF65-F5344CB8AC3E}">
        <p14:creationId xmlns:p14="http://schemas.microsoft.com/office/powerpoint/2010/main" val="239081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413725-D3AD-4B07-8B87-EDA200489D42}"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5DFE5-E163-47FD-A864-21DBADE16CAD}" type="slidenum">
              <a:rPr lang="en-US" smtClean="0"/>
              <a:t>‹#›</a:t>
            </a:fld>
            <a:endParaRPr lang="en-US"/>
          </a:p>
        </p:txBody>
      </p:sp>
    </p:spTree>
    <p:extLst>
      <p:ext uri="{BB962C8B-B14F-4D97-AF65-F5344CB8AC3E}">
        <p14:creationId xmlns:p14="http://schemas.microsoft.com/office/powerpoint/2010/main" val="1155502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413725-D3AD-4B07-8B87-EDA200489D42}"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35DFE5-E163-47FD-A864-21DBADE16CAD}" type="slidenum">
              <a:rPr lang="en-US" smtClean="0"/>
              <a:t>‹#›</a:t>
            </a:fld>
            <a:endParaRPr lang="en-US"/>
          </a:p>
        </p:txBody>
      </p:sp>
    </p:spTree>
    <p:extLst>
      <p:ext uri="{BB962C8B-B14F-4D97-AF65-F5344CB8AC3E}">
        <p14:creationId xmlns:p14="http://schemas.microsoft.com/office/powerpoint/2010/main" val="3282265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413725-D3AD-4B07-8B87-EDA200489D42}"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35DFE5-E163-47FD-A864-21DBADE16CAD}" type="slidenum">
              <a:rPr lang="en-US" smtClean="0"/>
              <a:t>‹#›</a:t>
            </a:fld>
            <a:endParaRPr lang="en-US"/>
          </a:p>
        </p:txBody>
      </p:sp>
    </p:spTree>
    <p:extLst>
      <p:ext uri="{BB962C8B-B14F-4D97-AF65-F5344CB8AC3E}">
        <p14:creationId xmlns:p14="http://schemas.microsoft.com/office/powerpoint/2010/main" val="324637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413725-D3AD-4B07-8B87-EDA200489D42}"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35DFE5-E163-47FD-A864-21DBADE16CAD}" type="slidenum">
              <a:rPr lang="en-US" smtClean="0"/>
              <a:t>‹#›</a:t>
            </a:fld>
            <a:endParaRPr lang="en-US"/>
          </a:p>
        </p:txBody>
      </p:sp>
    </p:spTree>
    <p:extLst>
      <p:ext uri="{BB962C8B-B14F-4D97-AF65-F5344CB8AC3E}">
        <p14:creationId xmlns:p14="http://schemas.microsoft.com/office/powerpoint/2010/main" val="2141386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413725-D3AD-4B07-8B87-EDA200489D42}"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5DFE5-E163-47FD-A864-21DBADE16CAD}" type="slidenum">
              <a:rPr lang="en-US" smtClean="0"/>
              <a:t>‹#›</a:t>
            </a:fld>
            <a:endParaRPr lang="en-US"/>
          </a:p>
        </p:txBody>
      </p:sp>
    </p:spTree>
    <p:extLst>
      <p:ext uri="{BB962C8B-B14F-4D97-AF65-F5344CB8AC3E}">
        <p14:creationId xmlns:p14="http://schemas.microsoft.com/office/powerpoint/2010/main" val="408065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413725-D3AD-4B07-8B87-EDA200489D42}"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5DFE5-E163-47FD-A864-21DBADE16CAD}" type="slidenum">
              <a:rPr lang="en-US" smtClean="0"/>
              <a:t>‹#›</a:t>
            </a:fld>
            <a:endParaRPr lang="en-US"/>
          </a:p>
        </p:txBody>
      </p:sp>
    </p:spTree>
    <p:extLst>
      <p:ext uri="{BB962C8B-B14F-4D97-AF65-F5344CB8AC3E}">
        <p14:creationId xmlns:p14="http://schemas.microsoft.com/office/powerpoint/2010/main" val="3492167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13725-D3AD-4B07-8B87-EDA200489D42}" type="datetimeFigureOut">
              <a:rPr lang="en-US" smtClean="0"/>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5DFE5-E163-47FD-A864-21DBADE16CAD}" type="slidenum">
              <a:rPr lang="en-US" smtClean="0"/>
              <a:t>‹#›</a:t>
            </a:fld>
            <a:endParaRPr lang="en-US"/>
          </a:p>
        </p:txBody>
      </p:sp>
    </p:spTree>
    <p:extLst>
      <p:ext uri="{BB962C8B-B14F-4D97-AF65-F5344CB8AC3E}">
        <p14:creationId xmlns:p14="http://schemas.microsoft.com/office/powerpoint/2010/main" val="1215039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a:latin typeface="Times New Roman" pitchFamily="18" charset="0"/>
                <a:cs typeface="Times New Roman" pitchFamily="18" charset="0"/>
              </a:rPr>
              <a:t>Workhouses and </a:t>
            </a:r>
            <a:r>
              <a:rPr lang="en-US" sz="3200" b="1" dirty="0" smtClean="0">
                <a:latin typeface="Times New Roman" pitchFamily="18" charset="0"/>
                <a:cs typeface="Times New Roman" pitchFamily="18" charset="0"/>
              </a:rPr>
              <a:t>Outdoor </a:t>
            </a:r>
            <a:r>
              <a:rPr lang="en-US" sz="3200" b="1" dirty="0">
                <a:latin typeface="Times New Roman" pitchFamily="18" charset="0"/>
                <a:cs typeface="Times New Roman" pitchFamily="18" charset="0"/>
              </a:rPr>
              <a:t>Relief</a:t>
            </a:r>
          </a:p>
        </p:txBody>
      </p:sp>
      <p:sp>
        <p:nvSpPr>
          <p:cNvPr id="3" name="Subtitle 2"/>
          <p:cNvSpPr>
            <a:spLocks noGrp="1"/>
          </p:cNvSpPr>
          <p:nvPr>
            <p:ph type="subTitle" idx="1"/>
          </p:nvPr>
        </p:nvSpPr>
        <p:spPr/>
        <p:txBody>
          <a:bodyPr>
            <a:normAutofit/>
          </a:bodyPr>
          <a:lstStyle/>
          <a:p>
            <a:r>
              <a:rPr lang="en-US" sz="2400" dirty="0">
                <a:latin typeface="Times New Roman" pitchFamily="18" charset="0"/>
                <a:cs typeface="Times New Roman" pitchFamily="18" charset="0"/>
              </a:rPr>
              <a:t>History of Welfare Development in UK</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630123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458200" cy="4876800"/>
          </a:xfrm>
        </p:spPr>
        <p:txBody>
          <a:bodyPr>
            <a:noAutofit/>
          </a:bodyPr>
          <a:lstStyle/>
          <a:p>
            <a:r>
              <a:rPr lang="en-US" sz="2000" dirty="0">
                <a:latin typeface="Times New Roman" pitchFamily="18" charset="0"/>
                <a:cs typeface="Times New Roman" pitchFamily="18" charset="0"/>
              </a:rPr>
              <a:t>During the second  half of the seventeenth century, the English were in fierce commercial competition with the Dutch, who had succeeded in developing </a:t>
            </a:r>
            <a:r>
              <a:rPr lang="en-US" sz="2000" dirty="0" smtClean="0">
                <a:latin typeface="Times New Roman" pitchFamily="18" charset="0"/>
                <a:cs typeface="Times New Roman" pitchFamily="18" charset="0"/>
              </a:rPr>
              <a:t>an </a:t>
            </a:r>
            <a:r>
              <a:rPr lang="en-US" sz="2000" dirty="0">
                <a:latin typeface="Times New Roman" pitchFamily="18" charset="0"/>
                <a:cs typeface="Times New Roman" pitchFamily="18" charset="0"/>
              </a:rPr>
              <a:t>efficient industry and trade</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English economist admired the absence of beggars in the streets and productive operation of the Dutch almshouses, in which inmates manufactured goods for export.</a:t>
            </a:r>
          </a:p>
          <a:p>
            <a:r>
              <a:rPr lang="en-US" sz="2000" dirty="0" smtClean="0">
                <a:latin typeface="Times New Roman" pitchFamily="18" charset="0"/>
                <a:cs typeface="Times New Roman" pitchFamily="18" charset="0"/>
              </a:rPr>
              <a:t>The desire to keep raw materials, wool, and mining iron in England and to produce finished goods for export led to the training of the English poor industry.</a:t>
            </a:r>
          </a:p>
          <a:p>
            <a:r>
              <a:rPr lang="en-US" sz="2000" dirty="0" smtClean="0">
                <a:latin typeface="Times New Roman" pitchFamily="18" charset="0"/>
                <a:cs typeface="Times New Roman" pitchFamily="18" charset="0"/>
              </a:rPr>
              <a:t>Following the Workhouse Act of </a:t>
            </a:r>
            <a:r>
              <a:rPr lang="en-US" sz="2000" b="1" dirty="0" smtClean="0">
                <a:latin typeface="Times New Roman" pitchFamily="18" charset="0"/>
                <a:cs typeface="Times New Roman" pitchFamily="18" charset="0"/>
              </a:rPr>
              <a:t>1696</a:t>
            </a:r>
            <a:r>
              <a:rPr lang="en-US" sz="2000" dirty="0" smtClean="0">
                <a:latin typeface="Times New Roman" pitchFamily="18" charset="0"/>
                <a:cs typeface="Times New Roman" pitchFamily="18" charset="0"/>
              </a:rPr>
              <a:t>, workhouses in Bristol and other cities instructed the inmates, children as well as adults in spinning, knitting, linen weaving, lace work, and in the manufacture of nets and sails.</a:t>
            </a:r>
          </a:p>
          <a:p>
            <a:r>
              <a:rPr lang="en-US" sz="2000" dirty="0" smtClean="0">
                <a:latin typeface="Times New Roman" pitchFamily="18" charset="0"/>
                <a:cs typeface="Times New Roman" pitchFamily="18" charset="0"/>
              </a:rPr>
              <a:t> However, these experiments had no economic success since the unemployed poor had no particular training and could not compete with workshops employing skilled foremen and laborers</a:t>
            </a:r>
            <a:r>
              <a:rPr lang="en-US" sz="1800" dirty="0" smtClean="0">
                <a:latin typeface="Times New Roman" pitchFamily="18" charset="0"/>
                <a:cs typeface="Times New Roman" pitchFamily="18" charset="0"/>
              </a:rPr>
              <a:t>.</a:t>
            </a:r>
          </a:p>
          <a:p>
            <a:pPr marL="0" indent="0">
              <a:buNone/>
            </a:pP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7736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5943600"/>
          </a:xfrm>
        </p:spPr>
        <p:txBody>
          <a:bodyPr>
            <a:normAutofit/>
          </a:bodyPr>
          <a:lstStyle/>
          <a:p>
            <a:r>
              <a:rPr lang="en-US" sz="2000" dirty="0" smtClean="0">
                <a:latin typeface="Times New Roman" pitchFamily="18" charset="0"/>
                <a:cs typeface="Times New Roman" pitchFamily="18" charset="0"/>
              </a:rPr>
              <a:t>In </a:t>
            </a:r>
            <a:r>
              <a:rPr lang="en-US" sz="2000" b="1" dirty="0" smtClean="0">
                <a:latin typeface="Times New Roman" pitchFamily="18" charset="0"/>
                <a:cs typeface="Times New Roman" pitchFamily="18" charset="0"/>
              </a:rPr>
              <a:t>1722</a:t>
            </a:r>
            <a:r>
              <a:rPr lang="en-US" sz="2000" dirty="0" smtClean="0">
                <a:latin typeface="Times New Roman" pitchFamily="18" charset="0"/>
                <a:cs typeface="Times New Roman" pitchFamily="18" charset="0"/>
              </a:rPr>
              <a:t> the overseers were at authorized to make contracts with private manufactures who employed the paupers, and relief was refused to any person not willing to enter the workhouse. </a:t>
            </a:r>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This “workhouse test” forced families to give up their homes and to live in the workhouse as in a prison, the men separated from their wives and children.</a:t>
            </a:r>
          </a:p>
          <a:p>
            <a:r>
              <a:rPr lang="en-US" sz="2000" dirty="0" smtClean="0">
                <a:latin typeface="Times New Roman" pitchFamily="18" charset="0"/>
                <a:cs typeface="Times New Roman" pitchFamily="18" charset="0"/>
              </a:rPr>
              <a:t> Many paupers preferred to live in utmost poverty with their families rather than to move to the workhouse or house of correction.</a:t>
            </a:r>
          </a:p>
          <a:p>
            <a:r>
              <a:rPr lang="en-US" sz="2000" dirty="0" smtClean="0">
                <a:latin typeface="Times New Roman" pitchFamily="18" charset="0"/>
                <a:cs typeface="Times New Roman" pitchFamily="18" charset="0"/>
              </a:rPr>
              <a:t>Workhouses conducted by private contractors to make profits by spending as little as possible for equipment and repair and for the food and clothing of the inmates.</a:t>
            </a:r>
          </a:p>
          <a:p>
            <a:r>
              <a:rPr lang="en-US" sz="2000" dirty="0" smtClean="0">
                <a:latin typeface="Times New Roman" pitchFamily="18" charset="0"/>
                <a:cs typeface="Times New Roman" pitchFamily="18" charset="0"/>
              </a:rPr>
              <a:t> As a result, the work of the tired and hungry inhabitants was so inadequate that the contractors still operated at a loss</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2742120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5334000"/>
          </a:xfrm>
        </p:spPr>
        <p:txBody>
          <a:bodyPr>
            <a:normAutofit/>
          </a:bodyPr>
          <a:lstStyle/>
          <a:p>
            <a:r>
              <a:rPr lang="en-US" sz="2000" dirty="0" smtClean="0">
                <a:latin typeface="Times New Roman" pitchFamily="18" charset="0"/>
                <a:cs typeface="Times New Roman" pitchFamily="18" charset="0"/>
              </a:rPr>
              <a:t>The mistreatment of the inmates, the lack of fresh air and proper sanitation, and the immortality in the overcrowded wards aroused serious criticism from ministries and social reformers.</a:t>
            </a:r>
          </a:p>
          <a:p>
            <a:r>
              <a:rPr lang="en-US" sz="2000" dirty="0" smtClean="0">
                <a:latin typeface="Times New Roman" pitchFamily="18" charset="0"/>
                <a:cs typeface="Times New Roman" pitchFamily="18" charset="0"/>
              </a:rPr>
              <a:t>The first of the crusaders for a reform of the workhouse, Jonas Hanway, spent several years studying these institutions. He exposed the appalling rate of infant mortality in the workhouse where sometimes </a:t>
            </a:r>
            <a:r>
              <a:rPr lang="en-US" sz="2000" b="1" dirty="0" smtClean="0">
                <a:latin typeface="Times New Roman" pitchFamily="18" charset="0"/>
                <a:cs typeface="Times New Roman" pitchFamily="18" charset="0"/>
              </a:rPr>
              <a:t>82</a:t>
            </a:r>
            <a:r>
              <a:rPr lang="en-US" sz="2000" dirty="0" smtClean="0">
                <a:latin typeface="Times New Roman" pitchFamily="18" charset="0"/>
                <a:cs typeface="Times New Roman" pitchFamily="18" charset="0"/>
              </a:rPr>
              <a:t> percent of all babies under one year of age died.</a:t>
            </a:r>
          </a:p>
          <a:p>
            <a:r>
              <a:rPr lang="en-US" sz="2000" dirty="0" smtClean="0">
                <a:latin typeface="Times New Roman" pitchFamily="18" charset="0"/>
                <a:cs typeface="Times New Roman" pitchFamily="18" charset="0"/>
              </a:rPr>
              <a:t>In </a:t>
            </a:r>
            <a:r>
              <a:rPr lang="en-US" sz="2000" b="1" dirty="0" smtClean="0">
                <a:latin typeface="Times New Roman" pitchFamily="18" charset="0"/>
                <a:cs typeface="Times New Roman" pitchFamily="18" charset="0"/>
              </a:rPr>
              <a:t>1761</a:t>
            </a:r>
            <a:r>
              <a:rPr lang="en-US" sz="2000" dirty="0" smtClean="0">
                <a:latin typeface="Times New Roman" pitchFamily="18" charset="0"/>
                <a:cs typeface="Times New Roman" pitchFamily="18" charset="0"/>
              </a:rPr>
              <a:t>, on the incentive of Hanway, Parliament attempted to improve these conditions by the registration of all the infants in workhouses and, </a:t>
            </a:r>
          </a:p>
          <a:p>
            <a:r>
              <a:rPr lang="en-US" sz="2000" dirty="0" smtClean="0">
                <a:latin typeface="Times New Roman" pitchFamily="18" charset="0"/>
                <a:cs typeface="Times New Roman" pitchFamily="18" charset="0"/>
              </a:rPr>
              <a:t> In </a:t>
            </a:r>
            <a:r>
              <a:rPr lang="en-US" sz="2000" b="1" dirty="0" smtClean="0">
                <a:latin typeface="Times New Roman" pitchFamily="18" charset="0"/>
                <a:cs typeface="Times New Roman" pitchFamily="18" charset="0"/>
              </a:rPr>
              <a:t>1767</a:t>
            </a:r>
            <a:r>
              <a:rPr lang="en-US" sz="2000" dirty="0" smtClean="0">
                <a:latin typeface="Times New Roman" pitchFamily="18" charset="0"/>
                <a:cs typeface="Times New Roman" pitchFamily="18" charset="0"/>
              </a:rPr>
              <a:t>, by the removal from the workhouse of all children under six years and their placement with the foster families</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1622154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en-US" sz="2000" dirty="0" smtClean="0">
                <a:latin typeface="Times New Roman" pitchFamily="18" charset="0"/>
                <a:cs typeface="Times New Roman" pitchFamily="18" charset="0"/>
              </a:rPr>
              <a:t>One of the most persistent reformers was </a:t>
            </a:r>
            <a:r>
              <a:rPr lang="en-US" sz="2000" b="1" dirty="0" smtClean="0">
                <a:latin typeface="Times New Roman" pitchFamily="18" charset="0"/>
                <a:cs typeface="Times New Roman" pitchFamily="18" charset="0"/>
              </a:rPr>
              <a:t>Thomas Gilbert</a:t>
            </a:r>
            <a:r>
              <a:rPr lang="en-US" sz="2000" dirty="0" smtClean="0">
                <a:latin typeface="Times New Roman" pitchFamily="18" charset="0"/>
                <a:cs typeface="Times New Roman" pitchFamily="18" charset="0"/>
              </a:rPr>
              <a:t>, As a magistrate he knew of the failures of the poor laws, but as member of the House of Commons he could appraise them with more effect.</a:t>
            </a:r>
          </a:p>
          <a:p>
            <a:r>
              <a:rPr lang="en-US" sz="2000" dirty="0" smtClean="0">
                <a:latin typeface="Times New Roman" pitchFamily="18" charset="0"/>
                <a:cs typeface="Times New Roman" pitchFamily="18" charset="0"/>
              </a:rPr>
              <a:t> The </a:t>
            </a:r>
            <a:r>
              <a:rPr lang="en-US" sz="2000" b="1" dirty="0" smtClean="0">
                <a:latin typeface="Times New Roman" pitchFamily="18" charset="0"/>
                <a:cs typeface="Times New Roman" pitchFamily="18" charset="0"/>
              </a:rPr>
              <a:t>Poor Law Amendment of 1782</a:t>
            </a:r>
            <a:r>
              <a:rPr lang="en-US" sz="2000" dirty="0" smtClean="0">
                <a:latin typeface="Times New Roman" pitchFamily="18" charset="0"/>
                <a:cs typeface="Times New Roman" pitchFamily="18" charset="0"/>
              </a:rPr>
              <a:t>, knows as the Gilbert Act, abolished contractor system of workhouse, replaced the honorary overseers of the poor by salaried “guardians of the poor.” and reversed the principle of indoor relief by providing that persons able and willing to work should be maintained in their homes until employment was procured</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3617056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57800"/>
          </a:xfrm>
        </p:spPr>
        <p:txBody>
          <a:bodyPr>
            <a:normAutofit/>
          </a:bodyPr>
          <a:lstStyle/>
          <a:p>
            <a:r>
              <a:rPr lang="en-US" sz="2000" dirty="0" smtClean="0">
                <a:latin typeface="Times New Roman" pitchFamily="18" charset="0"/>
                <a:cs typeface="Times New Roman" pitchFamily="18" charset="0"/>
              </a:rPr>
              <a:t>Economic changes in England, however, were a continuous source of increasing poverty. For centuries poor people had used the “common” of the village.</a:t>
            </a:r>
          </a:p>
          <a:p>
            <a:r>
              <a:rPr lang="en-US" sz="2000" dirty="0" smtClean="0">
                <a:latin typeface="Times New Roman" pitchFamily="18" charset="0"/>
                <a:cs typeface="Times New Roman" pitchFamily="18" charset="0"/>
              </a:rPr>
              <a:t>They had grown vegetables, potatoes, barley and wheat for their families and grazed their sheep, geese, pigs, or cows, thus supplementing the meager earnings from their small fields or from work as tenant farmers.</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 enclosure movement, which began in the fourteenth century, enlarged the holdings of the landed aristocracy, but took away from the peasants the livestock and products that had enabled them to maintain their families</a:t>
            </a:r>
          </a:p>
          <a:p>
            <a:r>
              <a:rPr lang="en-US" sz="2000" dirty="0" smtClean="0">
                <a:latin typeface="Times New Roman" pitchFamily="18" charset="0"/>
                <a:cs typeface="Times New Roman" pitchFamily="18" charset="0"/>
              </a:rPr>
              <a:t>In industry, </a:t>
            </a:r>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 invention of power machinery driven by wind or water transferred production from villages and small towns to larger cities where water transportation was available.</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 place of manufacture shifted from home to workshop and the mill. The growth of industry tended to increase the number of workers, but the new machinery in the mills replaced many of the hand weavers, creating unemployed paupers and vagrants.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905966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latin typeface="Times New Roman" pitchFamily="18" charset="0"/>
                <a:cs typeface="Times New Roman" pitchFamily="18" charset="0"/>
              </a:rPr>
              <a:t>Source: Book title “Introduction to Social Welfare”</a:t>
            </a:r>
          </a:p>
          <a:p>
            <a:pPr marL="0" indent="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Author</a:t>
            </a:r>
            <a:r>
              <a:rPr lang="en-US" sz="2800" dirty="0">
                <a:latin typeface="Times New Roman" pitchFamily="18" charset="0"/>
                <a:cs typeface="Times New Roman" pitchFamily="18" charset="0"/>
              </a:rPr>
              <a:t>: Walter A. Friedlander </a:t>
            </a:r>
          </a:p>
          <a:p>
            <a:pPr marL="0" indent="0">
              <a:buNone/>
            </a:pPr>
            <a:r>
              <a:rPr lang="en-US" sz="2800" dirty="0">
                <a:latin typeface="Times New Roman" pitchFamily="18" charset="0"/>
                <a:cs typeface="Times New Roman" pitchFamily="18" charset="0"/>
              </a:rPr>
              <a:t>		</a:t>
            </a:r>
            <a:r>
              <a:rPr lang="en-US" sz="2800">
                <a:latin typeface="Times New Roman" pitchFamily="18" charset="0"/>
                <a:cs typeface="Times New Roman" pitchFamily="18" charset="0"/>
              </a:rPr>
              <a:t>        </a:t>
            </a:r>
            <a:r>
              <a:rPr lang="en-US" sz="2800" smtClean="0">
                <a:latin typeface="Times New Roman" pitchFamily="18" charset="0"/>
                <a:cs typeface="Times New Roman" pitchFamily="18" charset="0"/>
              </a:rPr>
              <a:t>   Robert </a:t>
            </a:r>
            <a:r>
              <a:rPr lang="en-US" sz="2800" dirty="0">
                <a:latin typeface="Times New Roman" pitchFamily="18" charset="0"/>
                <a:cs typeface="Times New Roman" pitchFamily="18" charset="0"/>
              </a:rPr>
              <a:t>Z. </a:t>
            </a:r>
            <a:r>
              <a:rPr lang="en-US" sz="2800" dirty="0" err="1">
                <a:latin typeface="Times New Roman" pitchFamily="18" charset="0"/>
                <a:cs typeface="Times New Roman" pitchFamily="18" charset="0"/>
              </a:rPr>
              <a:t>Apte</a:t>
            </a:r>
            <a:endParaRPr lang="en-US" sz="28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973777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733</Words>
  <Application>Microsoft Office PowerPoint</Application>
  <PresentationFormat>On-screen Show (4:3)</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Workhouses and Outdoor Relief</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Social Work</dc:title>
  <dc:creator>1</dc:creator>
  <cp:lastModifiedBy>Abdul Rehman</cp:lastModifiedBy>
  <cp:revision>13</cp:revision>
  <dcterms:created xsi:type="dcterms:W3CDTF">2020-04-22T18:05:04Z</dcterms:created>
  <dcterms:modified xsi:type="dcterms:W3CDTF">2020-04-25T16:06:30Z</dcterms:modified>
</cp:coreProperties>
</file>